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897469-075E-49E5-AC8C-D4AAE5878D36}">
  <a:tblStyle styleId="{F8897469-075E-49E5-AC8C-D4AAE5878D3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erriweather-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73880649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73880649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73880649d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73880649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stronger linear relationship between fish size and plastic count in Poughkeepsie than in Coxsackie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73880649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b73880649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Discharge of microfibers per liter of water varies in concentration, densities, and discharge points</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73880649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b73880649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yes, the </a:t>
            </a:r>
            <a:r>
              <a:rPr lang="en"/>
              <a:t>results were consistent with expectations- there was a higher microfiber count found in fish sampled from poughkeepsie than in fish from coxsackie</a:t>
            </a:r>
            <a:endParaRPr/>
          </a:p>
          <a:p>
            <a:pPr indent="0" lvl="0" marL="0" rtl="0" algn="l">
              <a:spcBef>
                <a:spcPts val="0"/>
              </a:spcBef>
              <a:spcAft>
                <a:spcPts val="0"/>
              </a:spcAft>
              <a:buNone/>
            </a:pPr>
            <a:r>
              <a:rPr lang="en"/>
              <a:t> However these findings have to be evaluated with the consideration that there was no way to confirm particle composition due to lab restrictions and that there is little to no research done on concentrations of plastic fragments along the hudson</a:t>
            </a:r>
            <a:endParaRPr/>
          </a:p>
          <a:p>
            <a:pPr indent="0" lvl="0" marL="0" rtl="0" algn="l">
              <a:spcBef>
                <a:spcPts val="0"/>
              </a:spcBef>
              <a:spcAft>
                <a:spcPts val="0"/>
              </a:spcAft>
              <a:buNone/>
            </a:pPr>
            <a:r>
              <a:rPr lang="en"/>
              <a:t>Although few studies have been done to examine the long-term effects of ingesting plastics, they are known to have toxic properties and can have adverse effects on any wildlife that consume them</a:t>
            </a:r>
            <a:endParaRPr/>
          </a:p>
          <a:p>
            <a:pPr indent="0" lvl="0" marL="0" rtl="0" algn="l">
              <a:spcBef>
                <a:spcPts val="0"/>
              </a:spcBef>
              <a:spcAft>
                <a:spcPts val="0"/>
              </a:spcAft>
              <a:buNone/>
            </a:pPr>
            <a:r>
              <a:rPr lang="en"/>
              <a:t>The high frequency of particles found per fish in this study suggests that many aquatic species are at risk of uptake and calls for regulations that will reduce the danger that the pollutants pose on aquatic ecosystems. Reducing the amount of plastic we produce as a society and improving upon ways to dispose of it can help eliminate the amount found in the environment by stopping it from the source. </a:t>
            </a:r>
            <a:endParaRPr/>
          </a:p>
          <a:p>
            <a:pPr indent="0" lvl="0" marL="0" rtl="0" algn="l">
              <a:spcBef>
                <a:spcPts val="0"/>
              </a:spcBef>
              <a:spcAft>
                <a:spcPts val="0"/>
              </a:spcAft>
              <a:buClr>
                <a:schemeClr val="dk1"/>
              </a:buClr>
              <a:buSzPts val="1100"/>
              <a:buFont typeface="Arial"/>
              <a:buNone/>
            </a:pPr>
            <a:r>
              <a:rPr lang="en"/>
              <a:t>Awareness of the unnecessary use and disposal of plastic and its negative effects on the environment could collectively improve ecosystem health.</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5d707635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b5d707635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bb412c96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bb412c96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bb412c96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bb412c96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b73880649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b73880649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73880649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73880649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b73880649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b73880649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b9284d40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b9284d40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latin typeface="Times New Roman"/>
                <a:ea typeface="Times New Roman"/>
                <a:cs typeface="Times New Roman"/>
                <a:sym typeface="Times New Roman"/>
              </a:rPr>
              <a:t>Potential pathways for the transport of microplastics and its biological interactions.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9284d40a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9284d40a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b73880649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b73880649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b73880649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b73880649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1" marL="1371600" rtl="0" algn="l">
              <a:lnSpc>
                <a:spcPct val="150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a:t>
            </a:r>
            <a:r>
              <a:rPr lang="en" sz="1600">
                <a:solidFill>
                  <a:schemeClr val="dk1"/>
                </a:solidFill>
                <a:latin typeface="Times New Roman"/>
                <a:ea typeface="Times New Roman"/>
                <a:cs typeface="Times New Roman"/>
                <a:sym typeface="Times New Roman"/>
              </a:rPr>
              <a:t>railheads and other smaller plastic inputs?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73880649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b73880649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300">
                <a:solidFill>
                  <a:srgbClr val="000000"/>
                </a:solidFill>
              </a:rPr>
              <a:t>A Comparative Analysis </a:t>
            </a:r>
            <a:r>
              <a:rPr lang="en" sz="3300">
                <a:solidFill>
                  <a:srgbClr val="000000"/>
                </a:solidFill>
              </a:rPr>
              <a:t>of Microplastics Consumed by White Perch in Two Locations Along The Hudson River, USA.</a:t>
            </a:r>
            <a:endParaRPr sz="3300">
              <a:solidFill>
                <a:srgbClr val="000000"/>
              </a:solidFill>
            </a:endParaRPr>
          </a:p>
          <a:p>
            <a:pPr indent="0" lvl="0" marL="0" rtl="0" algn="l">
              <a:spcBef>
                <a:spcPts val="0"/>
              </a:spcBef>
              <a:spcAft>
                <a:spcPts val="0"/>
              </a:spcAft>
              <a:buNone/>
            </a:pPr>
            <a:r>
              <a:t/>
            </a:r>
            <a:endParaRPr sz="3500"/>
          </a:p>
        </p:txBody>
      </p:sp>
      <p:sp>
        <p:nvSpPr>
          <p:cNvPr id="65" name="Google Shape;65;p13"/>
          <p:cNvSpPr txBox="1"/>
          <p:nvPr>
            <p:ph idx="1" type="subTitle"/>
          </p:nvPr>
        </p:nvSpPr>
        <p:spPr>
          <a:xfrm>
            <a:off x="311700" y="2038985"/>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Emily Kucharczyk</a:t>
            </a:r>
            <a:endParaRPr>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a:t>
            </a:r>
            <a:endParaRPr/>
          </a:p>
        </p:txBody>
      </p:sp>
      <p:pic>
        <p:nvPicPr>
          <p:cNvPr id="131" name="Google Shape;131;p22"/>
          <p:cNvPicPr preferRelativeResize="0"/>
          <p:nvPr/>
        </p:nvPicPr>
        <p:blipFill rotWithShape="1">
          <a:blip r:embed="rId3">
            <a:alphaModFix/>
          </a:blip>
          <a:srcRect b="0" l="0" r="6542" t="0"/>
          <a:stretch/>
        </p:blipFill>
        <p:spPr>
          <a:xfrm>
            <a:off x="142325" y="1619275"/>
            <a:ext cx="4486156" cy="2442875"/>
          </a:xfrm>
          <a:prstGeom prst="rect">
            <a:avLst/>
          </a:prstGeom>
          <a:noFill/>
          <a:ln>
            <a:noFill/>
          </a:ln>
        </p:spPr>
      </p:pic>
      <p:pic>
        <p:nvPicPr>
          <p:cNvPr id="132" name="Google Shape;132;p22"/>
          <p:cNvPicPr preferRelativeResize="0"/>
          <p:nvPr/>
        </p:nvPicPr>
        <p:blipFill rotWithShape="1">
          <a:blip r:embed="rId4">
            <a:alphaModFix/>
          </a:blip>
          <a:srcRect b="0" l="0" r="8634" t="0"/>
          <a:stretch/>
        </p:blipFill>
        <p:spPr>
          <a:xfrm>
            <a:off x="4642450" y="1619275"/>
            <a:ext cx="4416675" cy="2442875"/>
          </a:xfrm>
          <a:prstGeom prst="rect">
            <a:avLst/>
          </a:prstGeom>
          <a:noFill/>
          <a:ln>
            <a:noFill/>
          </a:ln>
        </p:spPr>
      </p:pic>
      <p:sp>
        <p:nvSpPr>
          <p:cNvPr id="133" name="Google Shape;133;p22"/>
          <p:cNvSpPr txBox="1"/>
          <p:nvPr/>
        </p:nvSpPr>
        <p:spPr>
          <a:xfrm>
            <a:off x="142325" y="4163300"/>
            <a:ext cx="43047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200">
                <a:latin typeface="Times New Roman"/>
                <a:ea typeface="Times New Roman"/>
                <a:cs typeface="Times New Roman"/>
                <a:sym typeface="Times New Roman"/>
              </a:rPr>
              <a:t>Size-specific average particulate abundance for Poughkeepsie</a:t>
            </a:r>
            <a:endParaRPr>
              <a:latin typeface="Roboto"/>
              <a:ea typeface="Roboto"/>
              <a:cs typeface="Roboto"/>
              <a:sym typeface="Roboto"/>
            </a:endParaRPr>
          </a:p>
        </p:txBody>
      </p:sp>
      <p:sp>
        <p:nvSpPr>
          <p:cNvPr id="134" name="Google Shape;134;p22"/>
          <p:cNvSpPr txBox="1"/>
          <p:nvPr/>
        </p:nvSpPr>
        <p:spPr>
          <a:xfrm>
            <a:off x="4916400" y="4163300"/>
            <a:ext cx="4227600" cy="36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200">
                <a:latin typeface="Times New Roman"/>
                <a:ea typeface="Times New Roman"/>
                <a:cs typeface="Times New Roman"/>
                <a:sym typeface="Times New Roman"/>
              </a:rPr>
              <a:t>Size-specific average particulate abundance for Coxsackie</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a:t>
            </a:r>
            <a:endParaRPr/>
          </a:p>
        </p:txBody>
      </p:sp>
      <p:pic>
        <p:nvPicPr>
          <p:cNvPr id="140" name="Google Shape;140;p23"/>
          <p:cNvPicPr preferRelativeResize="0"/>
          <p:nvPr/>
        </p:nvPicPr>
        <p:blipFill>
          <a:blip r:embed="rId3">
            <a:alphaModFix/>
          </a:blip>
          <a:stretch>
            <a:fillRect/>
          </a:stretch>
        </p:blipFill>
        <p:spPr>
          <a:xfrm>
            <a:off x="87375" y="1363425"/>
            <a:ext cx="6729900" cy="3681425"/>
          </a:xfrm>
          <a:prstGeom prst="rect">
            <a:avLst/>
          </a:prstGeom>
          <a:noFill/>
          <a:ln>
            <a:noFill/>
          </a:ln>
        </p:spPr>
      </p:pic>
      <p:sp>
        <p:nvSpPr>
          <p:cNvPr id="141" name="Google Shape;141;p23"/>
          <p:cNvSpPr txBox="1"/>
          <p:nvPr/>
        </p:nvSpPr>
        <p:spPr>
          <a:xfrm>
            <a:off x="6880999" y="2759575"/>
            <a:ext cx="2153400" cy="646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200">
                <a:latin typeface="Times New Roman"/>
                <a:ea typeface="Times New Roman"/>
                <a:cs typeface="Times New Roman"/>
                <a:sym typeface="Times New Roman"/>
              </a:rPr>
              <a:t>Particulate abundance as a function of fish weight (g) </a:t>
            </a:r>
            <a:endParaRPr b="1" sz="1200">
              <a:latin typeface="Times New Roman"/>
              <a:ea typeface="Times New Roman"/>
              <a:cs typeface="Times New Roman"/>
              <a:sym typeface="Times New Roman"/>
            </a:endParaRPr>
          </a:p>
        </p:txBody>
      </p:sp>
      <p:sp>
        <p:nvSpPr>
          <p:cNvPr id="142" name="Google Shape;142;p23"/>
          <p:cNvSpPr txBox="1"/>
          <p:nvPr/>
        </p:nvSpPr>
        <p:spPr>
          <a:xfrm>
            <a:off x="6881000" y="3976623"/>
            <a:ext cx="2153400" cy="646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Poughkeepsie: </a:t>
            </a:r>
            <a:r>
              <a:rPr lang="en" sz="1200">
                <a:latin typeface="Times New Roman"/>
                <a:ea typeface="Times New Roman"/>
                <a:cs typeface="Times New Roman"/>
                <a:sym typeface="Times New Roman"/>
              </a:rPr>
              <a:t>r</a:t>
            </a:r>
            <a:r>
              <a:rPr baseline="30000" lang="en" sz="1200">
                <a:latin typeface="Times New Roman"/>
                <a:ea typeface="Times New Roman"/>
                <a:cs typeface="Times New Roman"/>
                <a:sym typeface="Times New Roman"/>
              </a:rPr>
              <a:t>2</a:t>
            </a:r>
            <a:r>
              <a:rPr lang="en" sz="1200">
                <a:latin typeface="Times New Roman"/>
                <a:ea typeface="Times New Roman"/>
                <a:cs typeface="Times New Roman"/>
                <a:sym typeface="Times New Roman"/>
              </a:rPr>
              <a:t>=0.0987, </a:t>
            </a:r>
            <a:r>
              <a:rPr lang="en" sz="1200">
                <a:latin typeface="Times New Roman"/>
                <a:ea typeface="Times New Roman"/>
                <a:cs typeface="Times New Roman"/>
                <a:sym typeface="Times New Roman"/>
              </a:rPr>
              <a:t>Coxsackie</a:t>
            </a:r>
            <a:r>
              <a:rPr lang="en" sz="1200">
                <a:latin typeface="Times New Roman"/>
                <a:ea typeface="Times New Roman"/>
                <a:cs typeface="Times New Roman"/>
                <a:sym typeface="Times New Roman"/>
              </a:rPr>
              <a:t>: r</a:t>
            </a:r>
            <a:r>
              <a:rPr baseline="30000" lang="en" sz="1200">
                <a:latin typeface="Times New Roman"/>
                <a:ea typeface="Times New Roman"/>
                <a:cs typeface="Times New Roman"/>
                <a:sym typeface="Times New Roman"/>
              </a:rPr>
              <a:t>2</a:t>
            </a:r>
            <a:r>
              <a:rPr lang="en" sz="1200">
                <a:latin typeface="Times New Roman"/>
                <a:ea typeface="Times New Roman"/>
                <a:cs typeface="Times New Roman"/>
                <a:sym typeface="Times New Roman"/>
              </a:rPr>
              <a:t>=0.0017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Discussion</a:t>
            </a:r>
            <a:endParaRPr/>
          </a:p>
        </p:txBody>
      </p:sp>
      <p:sp>
        <p:nvSpPr>
          <p:cNvPr id="148" name="Google Shape;148;p24"/>
          <p:cNvSpPr txBox="1"/>
          <p:nvPr/>
        </p:nvSpPr>
        <p:spPr>
          <a:xfrm>
            <a:off x="181175" y="1379000"/>
            <a:ext cx="8651100" cy="3633600"/>
          </a:xfrm>
          <a:prstGeom prst="rect">
            <a:avLst/>
          </a:prstGeom>
          <a:noFill/>
          <a:ln>
            <a:noFill/>
          </a:ln>
        </p:spPr>
        <p:txBody>
          <a:bodyPr anchorCtr="0" anchor="t" bIns="91425" lIns="91425" spcFirstLastPara="1" rIns="91425" wrap="square" tIns="91425">
            <a:normAutofit/>
          </a:bodyPr>
          <a:lstStyle/>
          <a:p>
            <a:pPr indent="0" lvl="0" marL="914400" rtl="0" algn="l">
              <a:lnSpc>
                <a:spcPct val="150000"/>
              </a:lnSpc>
              <a:spcBef>
                <a:spcPts val="0"/>
              </a:spcBef>
              <a:spcAft>
                <a:spcPts val="0"/>
              </a:spcAft>
              <a:buNone/>
            </a:pPr>
            <a:r>
              <a:t/>
            </a:r>
            <a:endParaRPr sz="1600">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Poughkeepsie contained 2.3 times more microfibers than those sampled from Coxsackie</a:t>
            </a:r>
            <a:endParaRPr sz="1600">
              <a:latin typeface="Times New Roman"/>
              <a:ea typeface="Times New Roman"/>
              <a:cs typeface="Times New Roman"/>
              <a:sym typeface="Times New Roman"/>
            </a:endParaRPr>
          </a:p>
          <a:p>
            <a:pPr indent="-330200" lvl="1" marL="13716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Similar to </a:t>
            </a:r>
            <a:r>
              <a:rPr lang="en" sz="1600">
                <a:latin typeface="Times New Roman"/>
                <a:ea typeface="Times New Roman"/>
                <a:cs typeface="Times New Roman"/>
                <a:sym typeface="Times New Roman"/>
              </a:rPr>
              <a:t>background</a:t>
            </a:r>
            <a:r>
              <a:rPr lang="en" sz="1600">
                <a:latin typeface="Times New Roman"/>
                <a:ea typeface="Times New Roman"/>
                <a:cs typeface="Times New Roman"/>
                <a:sym typeface="Times New Roman"/>
              </a:rPr>
              <a:t> river contamination</a:t>
            </a:r>
            <a:endParaRPr sz="1600">
              <a:latin typeface="Times New Roman"/>
              <a:ea typeface="Times New Roman"/>
              <a:cs typeface="Times New Roman"/>
              <a:sym typeface="Times New Roman"/>
            </a:endParaRPr>
          </a:p>
          <a:p>
            <a:pPr indent="-330200" lvl="1" marL="13716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Poughkeepsie has 2 times the number of WWTPs and fish-ingested fibers</a:t>
            </a:r>
            <a:endParaRPr sz="1600">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Fewer sources for contamination in Coxsackie</a:t>
            </a:r>
            <a:endParaRPr sz="1600">
              <a:latin typeface="Times New Roman"/>
              <a:ea typeface="Times New Roman"/>
              <a:cs typeface="Times New Roman"/>
              <a:sym typeface="Times New Roman"/>
            </a:endParaRPr>
          </a:p>
          <a:p>
            <a:pPr indent="-330200" lvl="0" marL="9144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Frequency of fragments was not significantly different across the two locations</a:t>
            </a:r>
            <a:endParaRPr sz="1600">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Bigger fish in Poughkeepsie may be consuming more plastics</a:t>
            </a:r>
            <a:endParaRPr sz="1600">
              <a:latin typeface="Times New Roman"/>
              <a:ea typeface="Times New Roman"/>
              <a:cs typeface="Times New Roman"/>
              <a:sym typeface="Times New Roman"/>
            </a:endParaRPr>
          </a:p>
          <a:p>
            <a:pPr indent="-330200" lvl="0" marL="9144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Results should be evaluated with consideration</a:t>
            </a:r>
            <a:endParaRPr sz="1600">
              <a:latin typeface="Times New Roman"/>
              <a:ea typeface="Times New Roman"/>
              <a:cs typeface="Times New Roman"/>
              <a:sym typeface="Times New Roman"/>
            </a:endParaRPr>
          </a:p>
          <a:p>
            <a:pPr indent="0" lvl="0" marL="914400" rtl="0" algn="l">
              <a:lnSpc>
                <a:spcPct val="150000"/>
              </a:lnSpc>
              <a:spcBef>
                <a:spcPts val="0"/>
              </a:spcBef>
              <a:spcAft>
                <a:spcPts val="0"/>
              </a:spcAft>
              <a:buNone/>
            </a:pPr>
            <a:r>
              <a:t/>
            </a:r>
            <a:endParaRPr sz="16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154" name="Google Shape;154;p25"/>
          <p:cNvSpPr txBox="1"/>
          <p:nvPr/>
        </p:nvSpPr>
        <p:spPr>
          <a:xfrm>
            <a:off x="432825" y="1670900"/>
            <a:ext cx="8213400" cy="30324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Higher microfiber contamination was measured in White Perch sampled in Poughkeepsie than in South </a:t>
            </a:r>
            <a:r>
              <a:rPr lang="en" sz="1600">
                <a:latin typeface="Times New Roman"/>
                <a:ea typeface="Times New Roman"/>
                <a:cs typeface="Times New Roman"/>
                <a:sym typeface="Times New Roman"/>
              </a:rPr>
              <a:t>Coxsackie</a:t>
            </a:r>
            <a:r>
              <a:rPr lang="en"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indent="-355600" lvl="0" marL="457200" rtl="0" algn="l">
              <a:lnSpc>
                <a:spcPct val="150000"/>
              </a:lnSpc>
              <a:spcBef>
                <a:spcPts val="0"/>
              </a:spcBef>
              <a:spcAft>
                <a:spcPts val="0"/>
              </a:spcAft>
              <a:buSzPts val="2000"/>
              <a:buFont typeface="Times New Roman"/>
              <a:buChar char="●"/>
            </a:pPr>
            <a:r>
              <a:rPr lang="en" sz="1600">
                <a:latin typeface="Times New Roman"/>
                <a:ea typeface="Times New Roman"/>
                <a:cs typeface="Times New Roman"/>
                <a:sym typeface="Times New Roman"/>
              </a:rPr>
              <a:t>Aquatic species are at risk of uptake and calls for regulations</a:t>
            </a:r>
            <a:endParaRPr sz="2000">
              <a:latin typeface="Times New Roman"/>
              <a:ea typeface="Times New Roman"/>
              <a:cs typeface="Times New Roman"/>
              <a:sym typeface="Times New Roman"/>
            </a:endParaRPr>
          </a:p>
          <a:p>
            <a:pPr indent="0" lvl="0" marL="914400" rtl="0" algn="l">
              <a:lnSpc>
                <a:spcPct val="150000"/>
              </a:lnSpc>
              <a:spcBef>
                <a:spcPts val="0"/>
              </a:spcBef>
              <a:spcAft>
                <a:spcPts val="0"/>
              </a:spcAft>
              <a:buNone/>
            </a:pPr>
            <a:r>
              <a:t/>
            </a:r>
            <a:endParaRPr>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Potential </a:t>
            </a:r>
            <a:r>
              <a:rPr lang="en" sz="1600">
                <a:latin typeface="Times New Roman"/>
                <a:ea typeface="Times New Roman"/>
                <a:cs typeface="Times New Roman"/>
                <a:sym typeface="Times New Roman"/>
              </a:rPr>
              <a:t>Future Research: </a:t>
            </a:r>
            <a:endParaRPr sz="1600">
              <a:latin typeface="Times New Roman"/>
              <a:ea typeface="Times New Roman"/>
              <a:cs typeface="Times New Roman"/>
              <a:sym typeface="Times New Roman"/>
            </a:endParaRPr>
          </a:p>
          <a:p>
            <a:pPr indent="-330200" lvl="1" marL="9144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Source of fiber vs fragments</a:t>
            </a:r>
            <a:endParaRPr sz="1600">
              <a:latin typeface="Times New Roman"/>
              <a:ea typeface="Times New Roman"/>
              <a:cs typeface="Times New Roman"/>
              <a:sym typeface="Times New Roman"/>
            </a:endParaRPr>
          </a:p>
          <a:p>
            <a:pPr indent="-330200" lvl="1" marL="9144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Impact of fish migration on plastic ingestion.</a:t>
            </a:r>
            <a:endParaRPr sz="16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Acknowledgements</a:t>
            </a:r>
            <a:endParaRPr/>
          </a:p>
        </p:txBody>
      </p:sp>
      <p:sp>
        <p:nvSpPr>
          <p:cNvPr id="160" name="Google Shape;160;p26"/>
          <p:cNvSpPr txBox="1"/>
          <p:nvPr/>
        </p:nvSpPr>
        <p:spPr>
          <a:xfrm>
            <a:off x="262725" y="1455125"/>
            <a:ext cx="71139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NY Department of Environmental Conservation</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Mr. Seweryn</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Dr. Danielle Garneau</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Science research peers</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My parents</a:t>
            </a:r>
            <a:endParaRPr>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166" name="Google Shape;166;p27"/>
          <p:cNvSpPr txBox="1"/>
          <p:nvPr/>
        </p:nvSpPr>
        <p:spPr>
          <a:xfrm>
            <a:off x="0" y="1222700"/>
            <a:ext cx="9144000" cy="424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[1] &amp; Klaine,13(3),31pp. (NOAA Technical Memorandum NOS-OR&amp;R-48). DOI: http://dx.doi.org/10.25607/OBP-604</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[2]Remy,347(6223),505–509. doi:10.1002/ieam.1907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[3]Sustainability Science Capstone Workshop Investigates Microplastics in the Hudson River. (2020,75–116.Rochman,768–771. doi:10.1126/science.1260352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[4]Dris,A.,Abigail. (2017). Mountains to the sea: River study of plastic and non-plastic microfiber pollution in the northeast USA. Marine Pollution Bulletin. 124. 10.1016/j.marpolbul.2017.07.028.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[5]U.S. Census Bureau,Andrady,Andrew &amp; Winslow,Arnold. (2016). Transport and Fate of Microplastic Particles in Wastewater Treatment Plants. Water Research. 91. 10.1016/j.watres.2016.01.002.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[6]Markich,Bernard &amp; Compère,Brooke &amp; Galloway,Bruno. (2016). Synthetic fibers in atmospheric fallout: A source of microplastics in the environment?. Marine Pollution Bulletin. 104. 10.1016/j.marpolbul.2016.01.006.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[7]Phillips,C.,C. M.,Chelsea &amp; Hoh,Colin. (2011). Occurrence and distribution of microplastics in marine sediments along the Belgian coast. Marine pollution bulletin. 62. 2199-204. 10.1016/j.marpolbul.2011.06.030.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[8]Au,Cécile &amp; Tassin,Daniel &amp; Rogers,Danielle &amp; Sutton,Darrin. (2016). Microplastic pollution is widely detected in US municipal wastewater treatment plant effluent. Environmental pollution (Barking,E. L. B.,Essex : 1987). 218. 10.1016/j.envpol.2016.08.056.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[9]Masura,Eunha &amp; Kurobe,France &amp; Gilbert,François &amp; Collard,Gauthier &amp; Lepoint,Geyer,Gilles. (2015). When Microplastic Is Not Plastic: The Ingestion of Artificial Cellulose Fibers by Macrofauna Living in Seagrass Macrophytodetritus. Journal of Environmental Science and Technology.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[10]Carr,Graeme &amp; Apte,J.,J. A. (2015). “Deleterious effects of litter on marine life.” in Marine Anthropogenic Litter,J. E.,J. R.,Jambeck,James &amp; Schmidt,Jason &amp; Fink,Jenifer &amp; Woodbury,Jenny. (2001). Incorporating metal speciation and bioavailability into water quality guidelines for protecting aquatic ecosystems. Australasian Journal of Ecotoxicology. 7. 109-122.,Jin &amp; Tesoro,Johnny &amp; Saad,June 17). State of the Planet. https://blogs.ei.columbia.edu/2020/06/17/  sustainability-science-capstone-workshop/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172" name="Google Shape;172;p28"/>
          <p:cNvSpPr txBox="1"/>
          <p:nvPr/>
        </p:nvSpPr>
        <p:spPr>
          <a:xfrm>
            <a:off x="0" y="1192400"/>
            <a:ext cx="9225900" cy="424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[11]Miller,K. L. (2015). Plastic waste inputs from land into the ocean. Science,Karen &amp; Janssen,Karyn &amp; Barnes,L. Gutow,Lee,Lieve &amp; Clerck,M.,MD,Melissa &amp; Bonner,Michiel &amp; De Meester,Mohammed &amp; Mirande-Bret,NOAA Marine Debris Division,NY: Springer International Publishing),P.,Parker &amp; Papazissimos,Paul &amp; Batley,Perryman,Peter. (2015). Current and Potential Methane Production for Electricity and Heat from New York State Wastewater Treatment Plants..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[12]Trophic transfer of microplastics in Phalacrocorax auritus (Double-Crested Cormorants) and fish in Lake Champlain</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[13]Kühn,Philippe &amp; Eppe,Population Estimates Program (PEP),R.,Rachael &amp; Watts,Rachid &amp; Gasperi,Rebecca &amp; Chu,Rebolledo,Robert &amp; Dey,Ronald &amp; McLaren,S.,S. J. (2017). Trophic transfer of microplastics in aquatic ecosystems: Identifying critical research needs. Integrated Environmental Assessment and Management,S. Y.,Scott &amp; Brown,Sherri &amp; Garneau,Siegler,Simon &amp; Stauber,Steve &amp; Liu,Steven &amp; Landuyt,Swee. (2013). Ingested plastic transfers hazardous chemicals to fish and induces hepatic stress. Scientific reports. 3. 3263. 10.1038/srep03263.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[14]Klauda,T. R.,Tamara &amp; Barrows,Timothy. (2015). Occurrence and amount of microplastic ingested by fishes in watersheds of the Gulf of Mexico. Marine pollution bulletin. 100. 10.1016/j.marpolbul.2015.08.041.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[15]Wright, S. L., Thompson, R. C., &amp; Galloway, T. S. (2013). The physical impacts of microplastics on marine organisms: A review. Environmental Pollution, 178, 483–492. doi:10.1016/j.envpol.2013.02.031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[16]Wightman,Tomofumi &amp; Teh,W.. (1988). Life History of White Perch in the Hudson River Estuary.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[17]Wightman, Jenifer &amp; Woodbury, Peter. (2015). Current and Potential Methane Production for Electricity and Heat from New York State Wastewater Treatment Plants..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[18]Claessens,Weinstein,Wilcox,Yvonne &amp; Ehmann,and M. Klages (New York,and Van Franeker,eds. M. Bergmann,et al. (2015) Laboratory methods for the analysis of microplastics in the</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marine environment: recommendations for quantifying synthetic particles in waters</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and sediments. Siver Spring,updated annually. Population and Housing Unit Estimates Mason,van den Hurk,… Law</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a:t>
            </a:r>
            <a:endParaRPr/>
          </a:p>
        </p:txBody>
      </p:sp>
      <p:sp>
        <p:nvSpPr>
          <p:cNvPr id="71" name="Google Shape;71;p14"/>
          <p:cNvSpPr txBox="1"/>
          <p:nvPr/>
        </p:nvSpPr>
        <p:spPr>
          <a:xfrm>
            <a:off x="0" y="1592350"/>
            <a:ext cx="4965000" cy="22779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Plastic is susceptible to degradation and weathering</a:t>
            </a:r>
            <a:endParaRPr sz="1600">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Microplastics: pieces of plastic &lt;5mm </a:t>
            </a:r>
            <a:endParaRPr sz="1600">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Classified as primary and secondary </a:t>
            </a:r>
            <a:endParaRPr sz="1600">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Characterized by shape, size, weight, and polymer type</a:t>
            </a:r>
            <a:endParaRPr sz="16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600">
              <a:latin typeface="Times New Roman"/>
              <a:ea typeface="Times New Roman"/>
              <a:cs typeface="Times New Roman"/>
              <a:sym typeface="Times New Roman"/>
            </a:endParaRPr>
          </a:p>
        </p:txBody>
      </p:sp>
      <p:pic>
        <p:nvPicPr>
          <p:cNvPr id="72" name="Google Shape;72;p14"/>
          <p:cNvPicPr preferRelativeResize="0"/>
          <p:nvPr/>
        </p:nvPicPr>
        <p:blipFill>
          <a:blip r:embed="rId3">
            <a:alphaModFix/>
          </a:blip>
          <a:stretch>
            <a:fillRect/>
          </a:stretch>
        </p:blipFill>
        <p:spPr>
          <a:xfrm>
            <a:off x="5025625" y="1555050"/>
            <a:ext cx="3944750" cy="2315200"/>
          </a:xfrm>
          <a:prstGeom prst="rect">
            <a:avLst/>
          </a:prstGeom>
          <a:noFill/>
          <a:ln>
            <a:noFill/>
          </a:ln>
        </p:spPr>
      </p:pic>
      <p:sp>
        <p:nvSpPr>
          <p:cNvPr id="73" name="Google Shape;73;p14"/>
          <p:cNvSpPr txBox="1"/>
          <p:nvPr/>
        </p:nvSpPr>
        <p:spPr>
          <a:xfrm>
            <a:off x="4767150" y="3977675"/>
            <a:ext cx="4332000" cy="978900"/>
          </a:xfrm>
          <a:prstGeom prst="rect">
            <a:avLst/>
          </a:prstGeom>
          <a:noFill/>
          <a:ln>
            <a:noFill/>
          </a:ln>
        </p:spPr>
        <p:txBody>
          <a:bodyPr anchorCtr="0" anchor="t" bIns="91425" lIns="91425" spcFirstLastPara="1" rIns="91425" wrap="square" tIns="91425">
            <a:spAutoFit/>
          </a:bodyPr>
          <a:lstStyle/>
          <a:p>
            <a:pPr indent="0" lvl="0" marL="355600" rtl="0" algn="l">
              <a:lnSpc>
                <a:spcPct val="115000"/>
              </a:lnSpc>
              <a:spcBef>
                <a:spcPts val="1200"/>
              </a:spcBef>
              <a:spcAft>
                <a:spcPts val="0"/>
              </a:spcAft>
              <a:buNone/>
            </a:pPr>
            <a:r>
              <a:rPr lang="en" sz="800">
                <a:latin typeface="Times New Roman"/>
                <a:ea typeface="Times New Roman"/>
                <a:cs typeface="Times New Roman"/>
                <a:sym typeface="Times New Roman"/>
              </a:rPr>
              <a:t>17, G., &amp; Blogger, G. (2020, June 17). Sustainability science Capstone Workshop INVESTIGATES microplastics in the Hudson River. Retrieved February 03, 2021, from https://blogs.ei.columbia.edu/2020/06/17/sustainability-science-capstone-workshop/</a:t>
            </a:r>
            <a:endParaRPr sz="800">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a:t>
            </a:r>
            <a:endParaRPr/>
          </a:p>
        </p:txBody>
      </p:sp>
      <p:sp>
        <p:nvSpPr>
          <p:cNvPr id="79" name="Google Shape;79;p15"/>
          <p:cNvSpPr txBox="1"/>
          <p:nvPr/>
        </p:nvSpPr>
        <p:spPr>
          <a:xfrm>
            <a:off x="-50525" y="1493425"/>
            <a:ext cx="6901800" cy="22779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Font typeface="Times New Roman"/>
              <a:buChar char="●"/>
            </a:pPr>
            <a:r>
              <a:rPr lang="en" sz="1600">
                <a:highlight>
                  <a:schemeClr val="lt1"/>
                </a:highlight>
                <a:latin typeface="Times New Roman"/>
                <a:ea typeface="Times New Roman"/>
                <a:cs typeface="Times New Roman"/>
                <a:sym typeface="Times New Roman"/>
              </a:rPr>
              <a:t>Microplastics are bioavailable to white perch </a:t>
            </a:r>
            <a:endParaRPr sz="1600">
              <a:highlight>
                <a:srgbClr val="FFFFFF"/>
              </a:highlight>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highlight>
                  <a:srgbClr val="FFFFFF"/>
                </a:highlight>
                <a:latin typeface="Times New Roman"/>
                <a:ea typeface="Times New Roman"/>
                <a:cs typeface="Times New Roman"/>
                <a:sym typeface="Times New Roman"/>
              </a:rPr>
              <a:t>Ingested plastic can have adverse effects on fish</a:t>
            </a:r>
            <a:endParaRPr sz="1600">
              <a:highlight>
                <a:srgbClr val="FFFFFF"/>
              </a:highlight>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Rivers serve as a major pathway for plastic transport</a:t>
            </a:r>
            <a:endParaRPr sz="1600">
              <a:highlight>
                <a:srgbClr val="FFFFFF"/>
              </a:highlight>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highlight>
                  <a:srgbClr val="FFFFFF"/>
                </a:highlight>
                <a:latin typeface="Times New Roman"/>
                <a:ea typeface="Times New Roman"/>
                <a:cs typeface="Times New Roman"/>
                <a:sym typeface="Times New Roman"/>
              </a:rPr>
              <a:t>Resident throughout the </a:t>
            </a:r>
            <a:r>
              <a:rPr lang="en" sz="1600">
                <a:highlight>
                  <a:srgbClr val="FFFFFF"/>
                </a:highlight>
                <a:latin typeface="Times New Roman"/>
                <a:ea typeface="Times New Roman"/>
                <a:cs typeface="Times New Roman"/>
                <a:sym typeface="Times New Roman"/>
              </a:rPr>
              <a:t>243 km</a:t>
            </a:r>
            <a:r>
              <a:rPr lang="en" sz="1600">
                <a:highlight>
                  <a:srgbClr val="FFFFFF"/>
                </a:highlight>
                <a:latin typeface="Times New Roman"/>
                <a:ea typeface="Times New Roman"/>
                <a:cs typeface="Times New Roman"/>
                <a:sym typeface="Times New Roman"/>
              </a:rPr>
              <a:t> tidal portion of the Hudson River</a:t>
            </a:r>
            <a:endParaRPr sz="1600">
              <a:highlight>
                <a:srgbClr val="FFFFFF"/>
              </a:highlight>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highlight>
                  <a:srgbClr val="FFFFFF"/>
                </a:highlight>
                <a:latin typeface="Times New Roman"/>
                <a:ea typeface="Times New Roman"/>
                <a:cs typeface="Times New Roman"/>
                <a:sym typeface="Times New Roman"/>
              </a:rPr>
              <a:t>Locations differ in population density, industry and land use patterns</a:t>
            </a:r>
            <a:endParaRPr sz="1600">
              <a:highlight>
                <a:srgbClr val="FFFFFF"/>
              </a:highlight>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600">
              <a:latin typeface="Times New Roman"/>
              <a:ea typeface="Times New Roman"/>
              <a:cs typeface="Times New Roman"/>
              <a:sym typeface="Times New Roman"/>
            </a:endParaRPr>
          </a:p>
        </p:txBody>
      </p:sp>
      <p:pic>
        <p:nvPicPr>
          <p:cNvPr id="80" name="Google Shape;80;p15"/>
          <p:cNvPicPr preferRelativeResize="0"/>
          <p:nvPr/>
        </p:nvPicPr>
        <p:blipFill rotWithShape="1">
          <a:blip r:embed="rId3">
            <a:alphaModFix/>
          </a:blip>
          <a:srcRect b="7127" l="577" r="7831" t="10472"/>
          <a:stretch/>
        </p:blipFill>
        <p:spPr>
          <a:xfrm rot="-5400000">
            <a:off x="6341813" y="1887938"/>
            <a:ext cx="3125975" cy="2107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Review of Literature</a:t>
            </a:r>
            <a:endParaRPr/>
          </a:p>
        </p:txBody>
      </p:sp>
      <p:sp>
        <p:nvSpPr>
          <p:cNvPr id="86" name="Google Shape;86;p16"/>
          <p:cNvSpPr txBox="1"/>
          <p:nvPr/>
        </p:nvSpPr>
        <p:spPr>
          <a:xfrm>
            <a:off x="210700" y="1434400"/>
            <a:ext cx="5337300" cy="2807400"/>
          </a:xfrm>
          <a:prstGeom prst="rect">
            <a:avLst/>
          </a:prstGeom>
          <a:noFill/>
          <a:ln>
            <a:noFill/>
          </a:ln>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SzPts val="1600"/>
              <a:buFont typeface="Roboto"/>
              <a:buChar char="●"/>
            </a:pPr>
            <a:r>
              <a:rPr lang="en" sz="1600">
                <a:latin typeface="Times New Roman"/>
                <a:ea typeface="Times New Roman"/>
                <a:cs typeface="Times New Roman"/>
                <a:sym typeface="Times New Roman"/>
              </a:rPr>
              <a:t>Microfiber pollution in the Hudson River does not have a north to south linear increase</a:t>
            </a:r>
            <a:endParaRPr sz="1600">
              <a:latin typeface="Times New Roman"/>
              <a:ea typeface="Times New Roman"/>
              <a:cs typeface="Times New Roman"/>
              <a:sym typeface="Times New Roman"/>
            </a:endParaRPr>
          </a:p>
          <a:p>
            <a:pPr indent="-304800" lvl="1" marL="914400" rtl="0" algn="l">
              <a:lnSpc>
                <a:spcPct val="150000"/>
              </a:lnSpc>
              <a:spcBef>
                <a:spcPts val="0"/>
              </a:spcBef>
              <a:spcAft>
                <a:spcPts val="0"/>
              </a:spcAft>
              <a:buSzPts val="1200"/>
              <a:buFont typeface="Times New Roman"/>
              <a:buChar char="○"/>
            </a:pPr>
            <a:r>
              <a:rPr lang="en" sz="1200">
                <a:latin typeface="Times New Roman"/>
                <a:ea typeface="Times New Roman"/>
                <a:cs typeface="Times New Roman"/>
                <a:sym typeface="Times New Roman"/>
              </a:rPr>
              <a:t>Miller, Rachael &amp; Watts, Andrew &amp; Winslow, Brooke &amp; Galloway, Tamara &amp; Barrows, Abigail. (2017). Mountains to the sea: River study of plastic and non-plastic microfiber pollution in the northeast USA. Marine Pollution Bulletin. 124. 10.1016/j.marpolbul.2017.07.028. </a:t>
            </a:r>
            <a:endParaRPr sz="1200">
              <a:latin typeface="Times New Roman"/>
              <a:ea typeface="Times New Roman"/>
              <a:cs typeface="Times New Roman"/>
              <a:sym typeface="Times New Roman"/>
            </a:endParaRPr>
          </a:p>
        </p:txBody>
      </p:sp>
      <p:pic>
        <p:nvPicPr>
          <p:cNvPr id="87" name="Google Shape;87;p16"/>
          <p:cNvPicPr preferRelativeResize="0"/>
          <p:nvPr/>
        </p:nvPicPr>
        <p:blipFill>
          <a:blip r:embed="rId3">
            <a:alphaModFix/>
          </a:blip>
          <a:stretch>
            <a:fillRect/>
          </a:stretch>
        </p:blipFill>
        <p:spPr>
          <a:xfrm>
            <a:off x="5800351" y="1358750"/>
            <a:ext cx="3092100" cy="3201742"/>
          </a:xfrm>
          <a:prstGeom prst="rect">
            <a:avLst/>
          </a:prstGeom>
          <a:noFill/>
          <a:ln>
            <a:noFill/>
          </a:ln>
        </p:spPr>
      </p:pic>
      <p:sp>
        <p:nvSpPr>
          <p:cNvPr id="88" name="Google Shape;88;p16"/>
          <p:cNvSpPr txBox="1"/>
          <p:nvPr/>
        </p:nvSpPr>
        <p:spPr>
          <a:xfrm>
            <a:off x="5800350" y="4503775"/>
            <a:ext cx="3092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Review of Literature</a:t>
            </a:r>
            <a:endParaRPr/>
          </a:p>
        </p:txBody>
      </p:sp>
      <p:sp>
        <p:nvSpPr>
          <p:cNvPr id="94" name="Google Shape;94;p17"/>
          <p:cNvSpPr txBox="1"/>
          <p:nvPr/>
        </p:nvSpPr>
        <p:spPr>
          <a:xfrm>
            <a:off x="311725" y="1806000"/>
            <a:ext cx="7860300" cy="11175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1200"/>
              </a:spcBef>
              <a:spcAft>
                <a:spcPts val="0"/>
              </a:spcAft>
              <a:buClr>
                <a:srgbClr val="222222"/>
              </a:buClr>
              <a:buSzPts val="1600"/>
              <a:buFont typeface="Times New Roman"/>
              <a:buChar char="●"/>
            </a:pPr>
            <a:r>
              <a:rPr lang="en" sz="1600">
                <a:solidFill>
                  <a:srgbClr val="222222"/>
                </a:solidFill>
                <a:latin typeface="Times New Roman"/>
                <a:ea typeface="Times New Roman"/>
                <a:cs typeface="Times New Roman"/>
                <a:sym typeface="Times New Roman"/>
              </a:rPr>
              <a:t>An average of 13 billion microplastic particles are being released into US waterways/day via municipal wastewater.</a:t>
            </a:r>
            <a:endParaRPr sz="1600">
              <a:solidFill>
                <a:srgbClr val="222222"/>
              </a:solidFill>
              <a:latin typeface="Times New Roman"/>
              <a:ea typeface="Times New Roman"/>
              <a:cs typeface="Times New Roman"/>
              <a:sym typeface="Times New Roman"/>
            </a:endParaRPr>
          </a:p>
          <a:p>
            <a:pPr indent="-304800" lvl="1" marL="914400" rtl="0" algn="l">
              <a:lnSpc>
                <a:spcPct val="115000"/>
              </a:lnSpc>
              <a:spcBef>
                <a:spcPts val="0"/>
              </a:spcBef>
              <a:spcAft>
                <a:spcPts val="0"/>
              </a:spcAft>
              <a:buSzPts val="1200"/>
              <a:buFont typeface="Times New Roman"/>
              <a:buChar char="○"/>
            </a:pPr>
            <a:r>
              <a:rPr lang="en" sz="1000">
                <a:solidFill>
                  <a:srgbClr val="222222"/>
                </a:solidFill>
                <a:highlight>
                  <a:srgbClr val="FFFFFF"/>
                </a:highlight>
              </a:rPr>
              <a:t>Mason, S. A., Garneau, D., Sutton, R., Chu, Y., Ehmann, K., Barnes, J., ... &amp; Rogers, D. L. (2016). Microplastic pollution is widely detected in US municipal wastewater treatment plant effluent. </a:t>
            </a:r>
            <a:r>
              <a:rPr i="1" lang="en" sz="1000">
                <a:solidFill>
                  <a:srgbClr val="222222"/>
                </a:solidFill>
                <a:highlight>
                  <a:srgbClr val="FFFFFF"/>
                </a:highlight>
              </a:rPr>
              <a:t>Environmental Pollution</a:t>
            </a:r>
            <a:r>
              <a:rPr lang="en" sz="1000">
                <a:solidFill>
                  <a:srgbClr val="222222"/>
                </a:solidFill>
                <a:highlight>
                  <a:srgbClr val="FFFFFF"/>
                </a:highlight>
              </a:rPr>
              <a:t>, </a:t>
            </a:r>
            <a:r>
              <a:rPr i="1" lang="en" sz="1000">
                <a:solidFill>
                  <a:srgbClr val="222222"/>
                </a:solidFill>
                <a:highlight>
                  <a:srgbClr val="FFFFFF"/>
                </a:highlight>
              </a:rPr>
              <a:t>218</a:t>
            </a:r>
            <a:r>
              <a:rPr lang="en" sz="1000">
                <a:solidFill>
                  <a:srgbClr val="222222"/>
                </a:solidFill>
                <a:highlight>
                  <a:srgbClr val="FFFFFF"/>
                </a:highlight>
              </a:rPr>
              <a:t>, 1045-1054.</a:t>
            </a:r>
            <a:endParaRPr sz="1200">
              <a:latin typeface="Times New Roman"/>
              <a:ea typeface="Times New Roman"/>
              <a:cs typeface="Times New Roman"/>
              <a:sym typeface="Times New Roman"/>
            </a:endParaRPr>
          </a:p>
        </p:txBody>
      </p:sp>
      <p:sp>
        <p:nvSpPr>
          <p:cNvPr id="95" name="Google Shape;95;p17"/>
          <p:cNvSpPr txBox="1"/>
          <p:nvPr/>
        </p:nvSpPr>
        <p:spPr>
          <a:xfrm>
            <a:off x="6406625" y="3809625"/>
            <a:ext cx="2101800" cy="74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t/>
            </a:r>
            <a:endParaRPr sz="1100">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Review of Literature</a:t>
            </a:r>
            <a:endParaRPr/>
          </a:p>
        </p:txBody>
      </p:sp>
      <p:sp>
        <p:nvSpPr>
          <p:cNvPr id="101" name="Google Shape;101;p18"/>
          <p:cNvSpPr txBox="1"/>
          <p:nvPr/>
        </p:nvSpPr>
        <p:spPr>
          <a:xfrm>
            <a:off x="378300" y="1769600"/>
            <a:ext cx="7798200" cy="1054200"/>
          </a:xfrm>
          <a:prstGeom prst="rect">
            <a:avLst/>
          </a:prstGeom>
          <a:noFill/>
          <a:ln>
            <a:noFill/>
          </a:ln>
        </p:spPr>
        <p:txBody>
          <a:bodyPr anchorCtr="0" anchor="t" bIns="91425" lIns="91425" spcFirstLastPara="1" rIns="91425" wrap="square" tIns="91425">
            <a:spAutoFit/>
          </a:bodyPr>
          <a:lstStyle/>
          <a:p>
            <a:pPr indent="-330200" lvl="0" marL="457200" rtl="0" algn="l">
              <a:lnSpc>
                <a:spcPct val="105800"/>
              </a:lnSpc>
              <a:spcBef>
                <a:spcPts val="0"/>
              </a:spcBef>
              <a:spcAft>
                <a:spcPts val="0"/>
              </a:spcAft>
              <a:buSzPts val="1600"/>
              <a:buFont typeface="Times New Roman"/>
              <a:buChar char="●"/>
            </a:pPr>
            <a:r>
              <a:rPr lang="en" sz="1600">
                <a:highlight>
                  <a:srgbClr val="FFFFFF"/>
                </a:highlight>
                <a:latin typeface="Times New Roman"/>
                <a:ea typeface="Times New Roman"/>
                <a:cs typeface="Times New Roman"/>
                <a:sym typeface="Times New Roman"/>
              </a:rPr>
              <a:t>Plastic debris is considered to be resistant to wet peroxide oxidation (WPO) processing</a:t>
            </a:r>
            <a:endParaRPr sz="1600">
              <a:highlight>
                <a:srgbClr val="FFFFFF"/>
              </a:highlight>
              <a:latin typeface="Times New Roman"/>
              <a:ea typeface="Times New Roman"/>
              <a:cs typeface="Times New Roman"/>
              <a:sym typeface="Times New Roman"/>
            </a:endParaRPr>
          </a:p>
          <a:p>
            <a:pPr indent="-330200" lvl="1" marL="914400" rtl="0" algn="l">
              <a:lnSpc>
                <a:spcPct val="105800"/>
              </a:lnSpc>
              <a:spcBef>
                <a:spcPts val="0"/>
              </a:spcBef>
              <a:spcAft>
                <a:spcPts val="0"/>
              </a:spcAft>
              <a:buSzPts val="1600"/>
              <a:buFont typeface="Times New Roman"/>
              <a:buChar char="○"/>
            </a:pPr>
            <a:r>
              <a:rPr lang="en" sz="1100">
                <a:latin typeface="Times New Roman"/>
                <a:ea typeface="Times New Roman"/>
                <a:cs typeface="Times New Roman"/>
                <a:sym typeface="Times New Roman"/>
              </a:rPr>
              <a:t>Masura, J., et al. 2015. Laboratory methods for the analysis of microplastics in the marine environment: recommendations for quantifying synthetic particles in waters and sediments. NOAA Technical Memorandum NOS-OR&amp;R-48.</a:t>
            </a:r>
            <a:endParaRPr sz="1100">
              <a:highlight>
                <a:srgbClr val="FFFFFF"/>
              </a:highlight>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Hypothesis</a:t>
            </a:r>
            <a:endParaRPr/>
          </a:p>
        </p:txBody>
      </p:sp>
      <p:sp>
        <p:nvSpPr>
          <p:cNvPr id="107" name="Google Shape;107;p19"/>
          <p:cNvSpPr txBox="1"/>
          <p:nvPr/>
        </p:nvSpPr>
        <p:spPr>
          <a:xfrm>
            <a:off x="-25325" y="1776675"/>
            <a:ext cx="9194700" cy="19701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lang="en" sz="1800">
                <a:latin typeface="Times New Roman"/>
                <a:ea typeface="Times New Roman"/>
                <a:cs typeface="Times New Roman"/>
                <a:sym typeface="Times New Roman"/>
              </a:rPr>
              <a:t>Higher microplastic contamination will be measured in White Perch s</a:t>
            </a:r>
            <a:r>
              <a:rPr lang="en" sz="1800">
                <a:latin typeface="Times New Roman"/>
                <a:ea typeface="Times New Roman"/>
                <a:cs typeface="Times New Roman"/>
                <a:sym typeface="Times New Roman"/>
              </a:rPr>
              <a:t>ampled in Poughkeepsie than in South </a:t>
            </a:r>
            <a:r>
              <a:rPr lang="en" sz="1800">
                <a:latin typeface="Times New Roman"/>
                <a:ea typeface="Times New Roman"/>
                <a:cs typeface="Times New Roman"/>
                <a:sym typeface="Times New Roman"/>
              </a:rPr>
              <a:t>Coxsackie</a:t>
            </a:r>
            <a:r>
              <a:rPr lang="en"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6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Methodology</a:t>
            </a:r>
            <a:endParaRPr/>
          </a:p>
        </p:txBody>
      </p:sp>
      <p:sp>
        <p:nvSpPr>
          <p:cNvPr id="113" name="Google Shape;113;p20"/>
          <p:cNvSpPr txBox="1"/>
          <p:nvPr/>
        </p:nvSpPr>
        <p:spPr>
          <a:xfrm>
            <a:off x="256500" y="1402025"/>
            <a:ext cx="7977000" cy="19086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New York Department of Environmental Conservation (DEC)</a:t>
            </a:r>
            <a:endParaRPr sz="1600">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Sample sites in Poughkeepsie and Coxsackie</a:t>
            </a:r>
            <a:endParaRPr sz="1600">
              <a:latin typeface="Times New Roman"/>
              <a:ea typeface="Times New Roman"/>
              <a:cs typeface="Times New Roman"/>
              <a:sym typeface="Times New Roman"/>
            </a:endParaRPr>
          </a:p>
          <a:p>
            <a:pPr indent="-330200" lvl="1" marL="13716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Varying population </a:t>
            </a:r>
            <a:r>
              <a:rPr lang="en" sz="1600">
                <a:latin typeface="Times New Roman"/>
                <a:ea typeface="Times New Roman"/>
                <a:cs typeface="Times New Roman"/>
                <a:sym typeface="Times New Roman"/>
              </a:rPr>
              <a:t>densities</a:t>
            </a:r>
            <a:r>
              <a:rPr lang="en" sz="1600">
                <a:latin typeface="Times New Roman"/>
                <a:ea typeface="Times New Roman"/>
                <a:cs typeface="Times New Roman"/>
                <a:sym typeface="Times New Roman"/>
              </a:rPr>
              <a:t>, urbanization, and WWTPs</a:t>
            </a:r>
            <a:endParaRPr sz="1600">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Wet peroxide oxidation digestion </a:t>
            </a:r>
            <a:r>
              <a:rPr lang="en" sz="1600">
                <a:latin typeface="Times New Roman"/>
                <a:ea typeface="Times New Roman"/>
                <a:cs typeface="Times New Roman"/>
                <a:sym typeface="Times New Roman"/>
              </a:rPr>
              <a:t>method</a:t>
            </a:r>
            <a:endParaRPr sz="1600">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Size-separation and characterization</a:t>
            </a:r>
            <a:endParaRPr sz="1600">
              <a:latin typeface="Times New Roman"/>
              <a:ea typeface="Times New Roman"/>
              <a:cs typeface="Times New Roman"/>
              <a:sym typeface="Times New Roman"/>
            </a:endParaRPr>
          </a:p>
        </p:txBody>
      </p:sp>
      <p:pic>
        <p:nvPicPr>
          <p:cNvPr id="114" name="Google Shape;114;p20"/>
          <p:cNvPicPr preferRelativeResize="0"/>
          <p:nvPr/>
        </p:nvPicPr>
        <p:blipFill rotWithShape="1">
          <a:blip r:embed="rId3">
            <a:alphaModFix/>
          </a:blip>
          <a:srcRect b="0" l="9918" r="0" t="0"/>
          <a:stretch/>
        </p:blipFill>
        <p:spPr>
          <a:xfrm>
            <a:off x="7084897" y="1304575"/>
            <a:ext cx="1282125" cy="3652225"/>
          </a:xfrm>
          <a:prstGeom prst="rect">
            <a:avLst/>
          </a:prstGeom>
          <a:noFill/>
          <a:ln>
            <a:noFill/>
          </a:ln>
        </p:spPr>
      </p:pic>
      <p:pic>
        <p:nvPicPr>
          <p:cNvPr id="115" name="Google Shape;115;p20"/>
          <p:cNvPicPr preferRelativeResize="0"/>
          <p:nvPr/>
        </p:nvPicPr>
        <p:blipFill rotWithShape="1">
          <a:blip r:embed="rId4">
            <a:alphaModFix/>
          </a:blip>
          <a:srcRect b="87385" l="54176" r="0" t="0"/>
          <a:stretch/>
        </p:blipFill>
        <p:spPr>
          <a:xfrm>
            <a:off x="7084900" y="4591311"/>
            <a:ext cx="1282125" cy="365490"/>
          </a:xfrm>
          <a:prstGeom prst="rect">
            <a:avLst/>
          </a:prstGeom>
          <a:noFill/>
          <a:ln>
            <a:noFill/>
          </a:ln>
        </p:spPr>
      </p:pic>
      <p:pic>
        <p:nvPicPr>
          <p:cNvPr id="116" name="Google Shape;116;p20"/>
          <p:cNvPicPr preferRelativeResize="0"/>
          <p:nvPr/>
        </p:nvPicPr>
        <p:blipFill rotWithShape="1">
          <a:blip r:embed="rId5">
            <a:alphaModFix/>
          </a:blip>
          <a:srcRect b="-4514" l="0" r="0" t="39647"/>
          <a:stretch/>
        </p:blipFill>
        <p:spPr>
          <a:xfrm>
            <a:off x="1724450" y="3310625"/>
            <a:ext cx="4172074" cy="1794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Results</a:t>
            </a:r>
            <a:endParaRPr/>
          </a:p>
        </p:txBody>
      </p:sp>
      <p:sp>
        <p:nvSpPr>
          <p:cNvPr id="122" name="Google Shape;122;p21"/>
          <p:cNvSpPr txBox="1"/>
          <p:nvPr/>
        </p:nvSpPr>
        <p:spPr>
          <a:xfrm>
            <a:off x="181875" y="1499750"/>
            <a:ext cx="4527000" cy="1451100"/>
          </a:xfrm>
          <a:prstGeom prst="rect">
            <a:avLst/>
          </a:prstGeom>
          <a:noFill/>
          <a:ln>
            <a:noFill/>
          </a:ln>
        </p:spPr>
        <p:txBody>
          <a:bodyPr anchorCtr="0" anchor="t" bIns="91425" lIns="91425" spcFirstLastPara="1" rIns="91425" wrap="square" tIns="91425">
            <a:normAutofit/>
          </a:bodyPr>
          <a:lstStyle/>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Plastic found in 35 (81%) of 43 fish.</a:t>
            </a:r>
            <a:endParaRPr sz="1600">
              <a:latin typeface="Times New Roman"/>
              <a:ea typeface="Times New Roman"/>
              <a:cs typeface="Times New Roman"/>
              <a:sym typeface="Times New Roman"/>
            </a:endParaRPr>
          </a:p>
          <a:p>
            <a:pPr indent="-330200" lvl="0" marL="457200" rtl="0" algn="l">
              <a:lnSpc>
                <a:spcPct val="15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Of the 129 size-separated samples, 56 samples (43%) contained particulate. </a:t>
            </a:r>
            <a:endParaRPr sz="1600">
              <a:latin typeface="Times New Roman"/>
              <a:ea typeface="Times New Roman"/>
              <a:cs typeface="Times New Roman"/>
              <a:sym typeface="Times New Roman"/>
            </a:endParaRPr>
          </a:p>
        </p:txBody>
      </p:sp>
      <p:pic>
        <p:nvPicPr>
          <p:cNvPr id="123" name="Google Shape;123;p21"/>
          <p:cNvPicPr preferRelativeResize="0"/>
          <p:nvPr/>
        </p:nvPicPr>
        <p:blipFill rotWithShape="1">
          <a:blip r:embed="rId3">
            <a:alphaModFix/>
          </a:blip>
          <a:srcRect b="40330" l="31345" r="45033" t="40810"/>
          <a:stretch/>
        </p:blipFill>
        <p:spPr>
          <a:xfrm>
            <a:off x="4907200" y="1500100"/>
            <a:ext cx="1549975" cy="1654751"/>
          </a:xfrm>
          <a:prstGeom prst="rect">
            <a:avLst/>
          </a:prstGeom>
          <a:noFill/>
          <a:ln>
            <a:noFill/>
          </a:ln>
        </p:spPr>
      </p:pic>
      <p:pic>
        <p:nvPicPr>
          <p:cNvPr id="124" name="Google Shape;124;p21"/>
          <p:cNvPicPr preferRelativeResize="0"/>
          <p:nvPr/>
        </p:nvPicPr>
        <p:blipFill rotWithShape="1">
          <a:blip r:embed="rId4">
            <a:alphaModFix/>
          </a:blip>
          <a:srcRect b="22834" l="31366" r="8232" t="37637"/>
          <a:stretch/>
        </p:blipFill>
        <p:spPr>
          <a:xfrm>
            <a:off x="6815400" y="1433125"/>
            <a:ext cx="2016925" cy="1762775"/>
          </a:xfrm>
          <a:prstGeom prst="rect">
            <a:avLst/>
          </a:prstGeom>
          <a:noFill/>
          <a:ln>
            <a:noFill/>
          </a:ln>
        </p:spPr>
      </p:pic>
      <p:graphicFrame>
        <p:nvGraphicFramePr>
          <p:cNvPr id="125" name="Google Shape;125;p21"/>
          <p:cNvGraphicFramePr/>
          <p:nvPr/>
        </p:nvGraphicFramePr>
        <p:xfrm>
          <a:off x="952500" y="3847975"/>
          <a:ext cx="3000000" cy="3000000"/>
        </p:xfrm>
        <a:graphic>
          <a:graphicData uri="http://schemas.openxmlformats.org/drawingml/2006/table">
            <a:tbl>
              <a:tblPr>
                <a:noFill/>
                <a:tableStyleId>{F8897469-075E-49E5-AC8C-D4AAE5878D36}</a:tableStyleId>
              </a:tblPr>
              <a:tblGrid>
                <a:gridCol w="1306975"/>
                <a:gridCol w="1013950"/>
                <a:gridCol w="933100"/>
                <a:gridCol w="882575"/>
                <a:gridCol w="1034150"/>
                <a:gridCol w="1034150"/>
                <a:gridCol w="1034150"/>
              </a:tblGrid>
              <a:tr h="381000">
                <a:tc>
                  <a:txBody>
                    <a:bodyPr/>
                    <a:lstStyle/>
                    <a:p>
                      <a:pPr indent="0" lvl="0" marL="0" rtl="0" algn="l">
                        <a:spcBef>
                          <a:spcPts val="0"/>
                        </a:spcBef>
                        <a:spcAft>
                          <a:spcPts val="0"/>
                        </a:spcAft>
                        <a:buNone/>
                      </a:pPr>
                      <a:r>
                        <a:rPr b="1" lang="en"/>
                        <a:t># of particles</a:t>
                      </a:r>
                      <a:endParaRPr b="1"/>
                    </a:p>
                  </a:txBody>
                  <a:tcPr marT="91425" marB="91425" marR="91425" marL="91425"/>
                </a:tc>
                <a:tc>
                  <a:txBody>
                    <a:bodyPr/>
                    <a:lstStyle/>
                    <a:p>
                      <a:pPr indent="0" lvl="0" marL="0" rtl="0" algn="l">
                        <a:spcBef>
                          <a:spcPts val="0"/>
                        </a:spcBef>
                        <a:spcAft>
                          <a:spcPts val="0"/>
                        </a:spcAft>
                        <a:buNone/>
                      </a:pPr>
                      <a:r>
                        <a:rPr lang="en"/>
                        <a:t>59 (50%)</a:t>
                      </a:r>
                      <a:endParaRPr/>
                    </a:p>
                  </a:txBody>
                  <a:tcPr marT="91425" marB="91425" marR="91425" marL="91425"/>
                </a:tc>
                <a:tc>
                  <a:txBody>
                    <a:bodyPr/>
                    <a:lstStyle/>
                    <a:p>
                      <a:pPr indent="0" lvl="0" marL="0" rtl="0" algn="l">
                        <a:spcBef>
                          <a:spcPts val="0"/>
                        </a:spcBef>
                        <a:spcAft>
                          <a:spcPts val="0"/>
                        </a:spcAft>
                        <a:buNone/>
                      </a:pPr>
                      <a:r>
                        <a:rPr lang="en"/>
                        <a:t>57 (49%)</a:t>
                      </a:r>
                      <a:endParaRPr/>
                    </a:p>
                  </a:txBody>
                  <a:tcPr marT="91425" marB="91425" marR="91425" marL="91425"/>
                </a:tc>
                <a:tc>
                  <a:txBody>
                    <a:bodyPr/>
                    <a:lstStyle/>
                    <a:p>
                      <a:pPr indent="0" lvl="0" marL="0" rtl="0" algn="l">
                        <a:spcBef>
                          <a:spcPts val="0"/>
                        </a:spcBef>
                        <a:spcAft>
                          <a:spcPts val="0"/>
                        </a:spcAft>
                        <a:buNone/>
                      </a:pPr>
                      <a:r>
                        <a:rPr lang="en"/>
                        <a:t>1 (1%)</a:t>
                      </a:r>
                      <a:endParaRPr/>
                    </a:p>
                  </a:txBody>
                  <a:tcPr marT="91425" marB="91425" marR="91425" marL="91425"/>
                </a:tc>
                <a:tc>
                  <a:txBody>
                    <a:bodyPr/>
                    <a:lstStyle/>
                    <a:p>
                      <a:pPr indent="0" lvl="0" marL="0" rtl="0" algn="l">
                        <a:spcBef>
                          <a:spcPts val="0"/>
                        </a:spcBef>
                        <a:spcAft>
                          <a:spcPts val="0"/>
                        </a:spcAft>
                        <a:buNone/>
                      </a:pPr>
                      <a:r>
                        <a:rPr lang="en"/>
                        <a:t>0 (0%)</a:t>
                      </a:r>
                      <a:endParaRPr/>
                    </a:p>
                  </a:txBody>
                  <a:tcPr marT="91425" marB="91425" marR="91425" marL="91425"/>
                </a:tc>
                <a:tc>
                  <a:txBody>
                    <a:bodyPr/>
                    <a:lstStyle/>
                    <a:p>
                      <a:pPr indent="0" lvl="0" marL="0" rtl="0" algn="l">
                        <a:spcBef>
                          <a:spcPts val="0"/>
                        </a:spcBef>
                        <a:spcAft>
                          <a:spcPts val="0"/>
                        </a:spcAft>
                        <a:buNone/>
                      </a:pPr>
                      <a:r>
                        <a:rPr lang="en"/>
                        <a:t>0 (0%)</a:t>
                      </a:r>
                      <a:endParaRPr/>
                    </a:p>
                  </a:txBody>
                  <a:tcPr marT="91425" marB="91425" marR="91425" marL="91425"/>
                </a:tc>
                <a:tc>
                  <a:txBody>
                    <a:bodyPr/>
                    <a:lstStyle/>
                    <a:p>
                      <a:pPr indent="0" lvl="0" marL="0" rtl="0" algn="l">
                        <a:spcBef>
                          <a:spcPts val="0"/>
                        </a:spcBef>
                        <a:spcAft>
                          <a:spcPts val="0"/>
                        </a:spcAft>
                        <a:buNone/>
                      </a:pPr>
                      <a:r>
                        <a:rPr lang="en"/>
                        <a:t>117</a:t>
                      </a:r>
                      <a:endParaRPr/>
                    </a:p>
                  </a:txBody>
                  <a:tcPr marT="91425" marB="91425" marR="91425" marL="91425"/>
                </a:tc>
              </a:tr>
              <a:tr h="381000">
                <a:tc>
                  <a:txBody>
                    <a:bodyPr/>
                    <a:lstStyle/>
                    <a:p>
                      <a:pPr indent="0" lvl="0" marL="0" rtl="0" algn="l">
                        <a:spcBef>
                          <a:spcPts val="0"/>
                        </a:spcBef>
                        <a:spcAft>
                          <a:spcPts val="0"/>
                        </a:spcAft>
                        <a:buNone/>
                      </a:pPr>
                      <a:r>
                        <a:rPr b="1" lang="en"/>
                        <a:t>Type</a:t>
                      </a:r>
                      <a:endParaRPr b="1"/>
                    </a:p>
                  </a:txBody>
                  <a:tcPr marT="91425" marB="91425" marR="91425" marL="91425"/>
                </a:tc>
                <a:tc>
                  <a:txBody>
                    <a:bodyPr/>
                    <a:lstStyle/>
                    <a:p>
                      <a:pPr indent="0" lvl="0" marL="0" rtl="0" algn="l">
                        <a:spcBef>
                          <a:spcPts val="0"/>
                        </a:spcBef>
                        <a:spcAft>
                          <a:spcPts val="0"/>
                        </a:spcAft>
                        <a:buNone/>
                      </a:pPr>
                      <a:r>
                        <a:rPr lang="en"/>
                        <a:t>Fragment</a:t>
                      </a:r>
                      <a:endParaRPr/>
                    </a:p>
                  </a:txBody>
                  <a:tcPr marT="91425" marB="91425" marR="91425" marL="91425"/>
                </a:tc>
                <a:tc>
                  <a:txBody>
                    <a:bodyPr/>
                    <a:lstStyle/>
                    <a:p>
                      <a:pPr indent="0" lvl="0" marL="0" rtl="0" algn="l">
                        <a:spcBef>
                          <a:spcPts val="0"/>
                        </a:spcBef>
                        <a:spcAft>
                          <a:spcPts val="0"/>
                        </a:spcAft>
                        <a:buNone/>
                      </a:pPr>
                      <a:r>
                        <a:rPr lang="en"/>
                        <a:t>Fibers</a:t>
                      </a:r>
                      <a:endParaRPr/>
                    </a:p>
                  </a:txBody>
                  <a:tcPr marT="91425" marB="91425" marR="91425" marL="91425"/>
                </a:tc>
                <a:tc>
                  <a:txBody>
                    <a:bodyPr/>
                    <a:lstStyle/>
                    <a:p>
                      <a:pPr indent="0" lvl="0" marL="0" rtl="0" algn="l">
                        <a:spcBef>
                          <a:spcPts val="0"/>
                        </a:spcBef>
                        <a:spcAft>
                          <a:spcPts val="0"/>
                        </a:spcAft>
                        <a:buNone/>
                      </a:pPr>
                      <a:r>
                        <a:rPr lang="en"/>
                        <a:t>Film</a:t>
                      </a:r>
                      <a:endParaRPr/>
                    </a:p>
                  </a:txBody>
                  <a:tcPr marT="91425" marB="91425" marR="91425" marL="91425"/>
                </a:tc>
                <a:tc>
                  <a:txBody>
                    <a:bodyPr/>
                    <a:lstStyle/>
                    <a:p>
                      <a:pPr indent="0" lvl="0" marL="0" rtl="0" algn="l">
                        <a:spcBef>
                          <a:spcPts val="0"/>
                        </a:spcBef>
                        <a:spcAft>
                          <a:spcPts val="0"/>
                        </a:spcAft>
                        <a:buNone/>
                      </a:pPr>
                      <a:r>
                        <a:rPr lang="en"/>
                        <a:t>Bead</a:t>
                      </a:r>
                      <a:endParaRPr/>
                    </a:p>
                  </a:txBody>
                  <a:tcPr marT="91425" marB="91425" marR="91425" marL="91425"/>
                </a:tc>
                <a:tc>
                  <a:txBody>
                    <a:bodyPr/>
                    <a:lstStyle/>
                    <a:p>
                      <a:pPr indent="0" lvl="0" marL="0" rtl="0" algn="l">
                        <a:spcBef>
                          <a:spcPts val="0"/>
                        </a:spcBef>
                        <a:spcAft>
                          <a:spcPts val="0"/>
                        </a:spcAft>
                        <a:buNone/>
                      </a:pPr>
                      <a:r>
                        <a:rPr lang="en"/>
                        <a:t>Foam</a:t>
                      </a:r>
                      <a:endParaRPr/>
                    </a:p>
                  </a:txBody>
                  <a:tcPr marT="91425" marB="91425" marR="91425" marL="91425"/>
                </a:tc>
                <a:tc>
                  <a:txBody>
                    <a:bodyPr/>
                    <a:lstStyle/>
                    <a:p>
                      <a:pPr indent="0" lvl="0" marL="0" rtl="0" algn="l">
                        <a:spcBef>
                          <a:spcPts val="0"/>
                        </a:spcBef>
                        <a:spcAft>
                          <a:spcPts val="0"/>
                        </a:spcAft>
                        <a:buNone/>
                      </a:pPr>
                      <a:r>
                        <a:rPr lang="en"/>
                        <a:t>Total</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